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9"/>
  </p:notesMasterIdLst>
  <p:sldIdLst>
    <p:sldId id="257" r:id="rId2"/>
    <p:sldId id="259" r:id="rId3"/>
    <p:sldId id="260" r:id="rId4"/>
    <p:sldId id="263" r:id="rId5"/>
    <p:sldId id="262" r:id="rId6"/>
    <p:sldId id="264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LID4096" smtClean="0"/>
              <a:t>09/04/2025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LID4096" smtClean="0"/>
              <a:t>09/04/2025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LID4096" smtClean="0"/>
              <a:t>09/04/2025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LID4096" smtClean="0"/>
              <a:t>09/04/2025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LID4096" smtClean="0"/>
              <a:t>09/04/2025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LID4096" smtClean="0"/>
              <a:t>09/04/2025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LID4096" smtClean="0"/>
              <a:t>09/04/2025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LID4096" smtClean="0"/>
              <a:t>09/04/2025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02A01C-5037-4788-21F4-2AE17BD1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0513" y="1118315"/>
            <a:ext cx="5781367" cy="159217"/>
          </a:xfrm>
        </p:spPr>
        <p:txBody>
          <a:bodyPr anchor="ctr">
            <a:normAutofit fontScale="90000"/>
          </a:bodyPr>
          <a:lstStyle/>
          <a:p>
            <a:r>
              <a:rPr lang="en-US" sz="2200" b="1" dirty="0">
                <a:solidFill>
                  <a:schemeClr val="tx1"/>
                </a:solidFill>
              </a:rPr>
              <a:t>Improved Microbiology Lab Utilization: A Strategy to Integrate Antimicrobial Resistance Surveillance into Infection Prevention and Control Practice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LID4096" dirty="0">
              <a:solidFill>
                <a:schemeClr val="tx1"/>
              </a:solidFill>
            </a:endParaRPr>
          </a:p>
        </p:txBody>
      </p:sp>
      <p:pic>
        <p:nvPicPr>
          <p:cNvPr id="8" name="Picture 7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EB773337-D6EB-7AA9-3161-005293C1C9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1" y="1491546"/>
            <a:ext cx="3856774" cy="386644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E19D2-11B7-8886-50FE-91F2A3A57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99" y="2793384"/>
            <a:ext cx="4512988" cy="1113190"/>
          </a:xfrm>
        </p:spPr>
        <p:txBody>
          <a:bodyPr anchor="t">
            <a:normAutofit fontScale="70000" lnSpcReduction="20000"/>
          </a:bodyPr>
          <a:lstStyle/>
          <a:p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Dr. Lucy Ochola</a:t>
            </a:r>
          </a:p>
          <a:p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Clinical Pharmacist and AMS Lead </a:t>
            </a:r>
          </a:p>
          <a:p>
            <a:r>
              <a:rPr lang="en-ZA" sz="2800" dirty="0">
                <a:latin typeface="Arial" panose="020B0604020202020204" pitchFamily="34" charset="0"/>
                <a:cs typeface="Arial" panose="020B0604020202020204" pitchFamily="34" charset="0"/>
              </a:rPr>
              <a:t>Machakos Level 5 Hospital</a:t>
            </a:r>
          </a:p>
          <a:p>
            <a:endParaRPr lang="en-ZA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B2FBD-0A7F-F098-F07E-2484F258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2553" y="6041362"/>
            <a:ext cx="5661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0D0C9AF-4D20-49D8-81AA-701CE21054A6}" type="slidenum">
              <a:rPr lang="LID4096">
                <a:solidFill>
                  <a:srgbClr val="5FCBEF"/>
                </a:solidFill>
              </a:rPr>
              <a:pPr>
                <a:spcAft>
                  <a:spcPts val="600"/>
                </a:spcAft>
              </a:pPr>
              <a:t>1</a:t>
            </a:fld>
            <a:endParaRPr lang="LID4096" dirty="0">
              <a:solidFill>
                <a:srgbClr val="5FCBEF"/>
              </a:solidFill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1AEC80A-7A40-D80C-3C7A-5A65C644BB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979193" y="5881688"/>
            <a:ext cx="8702640" cy="365125"/>
          </a:xfrm>
        </p:spPr>
        <p:txBody>
          <a:bodyPr/>
          <a:lstStyle/>
          <a:p>
            <a:r>
              <a:rPr lang="en-US" sz="1400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2800" dirty="0">
              <a:solidFill>
                <a:srgbClr val="005B84"/>
              </a:solidFill>
            </a:endParaRPr>
          </a:p>
        </p:txBody>
      </p:sp>
      <p:pic>
        <p:nvPicPr>
          <p:cNvPr id="9" name="Camera 8">
            <a:extLst>
              <a:ext uri="{FF2B5EF4-FFF2-40B4-BE49-F238E27FC236}">
                <a16:creationId xmlns:a16="http://schemas.microsoft.com/office/drawing/2014/main" id="{637255D0-F9C3-D4F7-A997-2989F6920D10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 xmlns="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79793" y="1729503"/>
            <a:ext cx="2057400" cy="2057400"/>
          </a:xfrm>
          <a:prstGeom prst="ellipse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F03E9B44-688C-2128-90AF-05A21FDE575F}"/>
              </a:ext>
            </a:extLst>
          </p:cNvPr>
          <p:cNvSpPr txBox="1">
            <a:spLocks/>
          </p:cNvSpPr>
          <p:nvPr/>
        </p:nvSpPr>
        <p:spPr>
          <a:xfrm>
            <a:off x="4882967" y="2520623"/>
            <a:ext cx="1957132" cy="844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Head Shot</a:t>
            </a:r>
            <a:endParaRPr lang="en-ZA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52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escalating prevalence of drug-resistant infections necessitates an integrated approach, combining infection prevention and control (IPC) strategies with judicious antimicrobial stewardship (AMS) practices. </a:t>
            </a:r>
          </a:p>
          <a:p>
            <a:r>
              <a:rPr lang="en-US" dirty="0"/>
              <a:t>Diagnostic stewardship facilitates targeted antimicrobial therapy and mitigates antimicrobial resistance (AMR) spread by identification of causative organisms. </a:t>
            </a:r>
          </a:p>
          <a:p>
            <a:r>
              <a:rPr lang="en-US" dirty="0"/>
              <a:t>Blood culture diagnostics, in particular, enhance AMR surveillance systems thus improving infection prevention and control measures.</a:t>
            </a:r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156DD-B912-EEE7-ACC5-95D1B981DE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sz="1400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2800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88988"/>
            <a:ext cx="683339" cy="365125"/>
          </a:xfrm>
        </p:spPr>
        <p:txBody>
          <a:bodyPr/>
          <a:lstStyle/>
          <a:p>
            <a:fld id="{E0D0C9AF-4D20-49D8-81AA-701CE21054A6}" type="slidenum">
              <a:rPr lang="LID4096" smtClean="0"/>
              <a:t>2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9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assess the impact of an integrated AMS intervention in improving blood culture collection practices and its potential impact on reducing antimicrobial resistance rates.</a:t>
            </a:r>
            <a:endParaRPr lang="LID4096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3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4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CECCA-60E6-9685-4430-885019173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A9EA-B24F-FEE3-32E9-39B6FDE0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Methodology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AFF8A-C26E-4414-B786-DCB58F8A0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quasi-experimental design evaluated the effectiveness of an antimicrobial stewardship intervention on blood culture uptake over a 6-month pre- and post-intervention period at a County Referral Hospital. </a:t>
            </a:r>
          </a:p>
          <a:p>
            <a:r>
              <a:rPr lang="en-US" dirty="0"/>
              <a:t>The intervention focused on staff sensitization in departments managing suspected bloodstream infections, including the ICU, Casualty, Newborn Unit, and units with immunosuppressed patients, with a designated phlebotomist for sample collection. </a:t>
            </a:r>
          </a:p>
          <a:p>
            <a:r>
              <a:rPr lang="en-US" dirty="0"/>
              <a:t>Outcomes measured included changes in blood sample collection rates and a detailed description of AMR surveillance data, with all data collected and analyzed using Excel</a:t>
            </a:r>
            <a:endParaRPr lang="LID4096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39BD29-63D9-B69A-8336-8AE2C4B79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4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8DAA4184-DDA0-387C-E92C-C2D81C8F580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FB3FE4C-91BB-1944-121F-D6699941247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4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AE080B-A54B-EFE4-858F-762A4E43F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DF424-95C3-FD09-BB1F-BBE6FCEB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5260-D635-EC52-24CD-F1FB72B29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3981"/>
            <a:ext cx="9388686" cy="4677382"/>
          </a:xfrm>
        </p:spPr>
        <p:txBody>
          <a:bodyPr>
            <a:normAutofit/>
          </a:bodyPr>
          <a:lstStyle/>
          <a:p>
            <a:r>
              <a:rPr lang="en-US" dirty="0"/>
              <a:t>Blood culture samples increased from 239 samples (April-September 2024) to 468 samples (January-June 2025), a 95.8% rise. </a:t>
            </a:r>
          </a:p>
          <a:p>
            <a:r>
              <a:rPr lang="en-US" dirty="0"/>
              <a:t>Positive blood cultures increased from 12 to 191 samples. </a:t>
            </a:r>
          </a:p>
          <a:p>
            <a:r>
              <a:rPr lang="en-US" dirty="0"/>
              <a:t>Coagulase-negative staphylococci were most frequently identified, decreasing from 67% (8/12) to 51.31% (98/191) of positive cultures in pre- and post-intervention periods.</a:t>
            </a:r>
          </a:p>
          <a:p>
            <a:r>
              <a:rPr lang="en-US" dirty="0"/>
              <a:t> Post-intervention, common isolates included E. coli (8.38%-16/191), A. baumannii (4.19%-8/191), and K. pneumoniae (3.14%-6/191), compared to pre-intervention where K. pneumoniae was prevalent (50%-2/4). </a:t>
            </a:r>
          </a:p>
          <a:p>
            <a:r>
              <a:rPr lang="en-US" dirty="0"/>
              <a:t>Three Candida isolates were identified post-intervention, with none pre-intervention. </a:t>
            </a:r>
          </a:p>
          <a:p>
            <a:r>
              <a:rPr lang="en-US" dirty="0"/>
              <a:t>Most bacterial isolates post-intervention showed resistant profiles based on antimicrobial susceptibility testing, requiring infection prevention and control measures including environmental cleaning and standard precautions.</a:t>
            </a:r>
            <a:endParaRPr lang="LID4096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FDCA25-ED9F-4CB3-474B-78F3E403F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5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0002DC8E-7605-7D88-213F-A1403D27C52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A45CBF8-1D6D-2B0D-5295-978AF24A1FD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93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F96E-33D9-1395-5043-888109D4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Conclusion: 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8E28-19DF-DF51-C4BC-313542E3F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Integration of AMR surveillance via increased blood culture collection is an effective strategy to enhance IPC interventions. </a:t>
            </a:r>
          </a:p>
          <a:p>
            <a:r>
              <a:rPr lang="en-US" dirty="0"/>
              <a:t>This supports integrating AMR surveillance in IPC interventions to contain resistant isolates through enhanced surveillance strategies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8728B-093D-5BAA-3FB7-B11964FD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CBF49-D7F1-D480-5798-AFA13C47F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8199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46" y="2575561"/>
            <a:ext cx="9872433" cy="282702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5B84"/>
                </a:solidFill>
              </a:rPr>
              <a:t>I would like to acknowledge the support of:</a:t>
            </a:r>
            <a:br>
              <a:rPr lang="en-GB" dirty="0">
                <a:solidFill>
                  <a:srgbClr val="005B84"/>
                </a:solidFill>
              </a:rPr>
            </a:br>
            <a:r>
              <a:rPr lang="en-GB" dirty="0">
                <a:solidFill>
                  <a:srgbClr val="005B84"/>
                </a:solidFill>
              </a:rPr>
              <a:t>Machakos Level 5 Hospital-AMS Committee</a:t>
            </a:r>
            <a:br>
              <a:rPr lang="en-GB" dirty="0">
                <a:solidFill>
                  <a:srgbClr val="005B84"/>
                </a:solidFill>
              </a:rPr>
            </a:br>
            <a:r>
              <a:rPr lang="en-GB" dirty="0">
                <a:solidFill>
                  <a:srgbClr val="005B84"/>
                </a:solidFill>
              </a:rPr>
              <a:t>The County Government of Machakos</a:t>
            </a:r>
            <a:br>
              <a:rPr lang="en-GB" dirty="0">
                <a:solidFill>
                  <a:srgbClr val="005B84"/>
                </a:solidFill>
              </a:rPr>
            </a:br>
            <a:r>
              <a:rPr lang="en-GB" dirty="0">
                <a:solidFill>
                  <a:srgbClr val="005B84"/>
                </a:solidFill>
              </a:rPr>
              <a:t>Ministry of Health</a:t>
            </a:r>
            <a:br>
              <a:rPr lang="en-GB" dirty="0">
                <a:solidFill>
                  <a:srgbClr val="005B84"/>
                </a:solidFill>
              </a:rPr>
            </a:br>
            <a:r>
              <a:rPr lang="en-GB" dirty="0">
                <a:solidFill>
                  <a:srgbClr val="005B84"/>
                </a:solidFill>
              </a:rPr>
              <a:t>Fleming Fund and MAP-AMR</a:t>
            </a:r>
            <a:br>
              <a:rPr lang="en-GB" dirty="0">
                <a:solidFill>
                  <a:srgbClr val="005B84"/>
                </a:solidFill>
              </a:rPr>
            </a:b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7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678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236</TotalTime>
  <Words>522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Trebuchet MS</vt:lpstr>
      <vt:lpstr>Wingdings</vt:lpstr>
      <vt:lpstr>Wingdings 3</vt:lpstr>
      <vt:lpstr>Facet</vt:lpstr>
      <vt:lpstr>Improved Microbiology Lab Utilization: A Strategy to Integrate Antimicrobial Resistance Surveillance into Infection Prevention and Control Practice </vt:lpstr>
      <vt:lpstr>Introduction</vt:lpstr>
      <vt:lpstr>Objective</vt:lpstr>
      <vt:lpstr>Methodology</vt:lpstr>
      <vt:lpstr>Results</vt:lpstr>
      <vt:lpstr>Conclusion:  </vt:lpstr>
      <vt:lpstr>I would like to acknowledge the support of: Machakos Level 5 Hospital-AMS Committee The County Government of Machakos Ministry of Health Fleming Fund and MAP-AMR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Lucy Ochola</cp:lastModifiedBy>
  <cp:revision>7</cp:revision>
  <dcterms:created xsi:type="dcterms:W3CDTF">2024-08-06T05:45:52Z</dcterms:created>
  <dcterms:modified xsi:type="dcterms:W3CDTF">2025-09-04T09:58:04Z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